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  <p:sldId id="259" r:id="rId25"/>
    <p:sldId id="260" r:id="rId26"/>
    <p:sldId id="261" r:id="rId27"/>
    <p:sldId id="262" r:id="rId28"/>
    <p:sldId id="263" r:id="rId29"/>
    <p:sldId id="264" r:id="rId30"/>
    <p:sldId id="265" r:id="rId31"/>
    <p:sldId id="266" r:id="rId32"/>
    <p:sldId id="267" r:id="rId33"/>
    <p:sldId id="268" r:id="rId34"/>
  </p:sldIdLst>
  <p:sldSz cx="18288000" cy="10287000"/>
  <p:notesSz cx="6858000" cy="9144000"/>
  <p:embeddedFontLst>
    <p:embeddedFont>
      <p:font typeface="Glacial Indifference" charset="1" panose="00000000000000000000"/>
      <p:regular r:id="rId6"/>
    </p:embeddedFont>
    <p:embeddedFont>
      <p:font typeface="Glacial Indifference Bold" charset="1" panose="00000800000000000000"/>
      <p:regular r:id="rId7"/>
    </p:embeddedFont>
    <p:embeddedFont>
      <p:font typeface="Glacial Indifference Italics" charset="1" panose="00000000000000000000"/>
      <p:regular r:id="rId8"/>
    </p:embeddedFont>
    <p:embeddedFont>
      <p:font typeface="Glacial Indifference Bold Italics" charset="1" panose="00000800000000000000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Clear Sans" charset="1" panose="020B0503030202020304"/>
      <p:regular r:id="rId14"/>
    </p:embeddedFont>
    <p:embeddedFont>
      <p:font typeface="Clear Sans Bold" charset="1" panose="020B0803030202020304"/>
      <p:regular r:id="rId15"/>
    </p:embeddedFont>
    <p:embeddedFont>
      <p:font typeface="Clear Sans Italics" charset="1" panose="020B0503030202090304"/>
      <p:regular r:id="rId16"/>
    </p:embeddedFont>
    <p:embeddedFont>
      <p:font typeface="Clear Sans Bold Italics" charset="1" panose="020B0803030202090304"/>
      <p:regular r:id="rId17"/>
    </p:embeddedFont>
    <p:embeddedFont>
      <p:font typeface="Clear Sans Thin" charset="1" panose="020B0203030202020304"/>
      <p:regular r:id="rId18"/>
    </p:embeddedFont>
    <p:embeddedFont>
      <p:font typeface="Clear Sans Light" charset="1" panose="020B0303030202020304"/>
      <p:regular r:id="rId19"/>
    </p:embeddedFont>
    <p:embeddedFont>
      <p:font typeface="Clear Sans Medium" charset="1" panose="020B0603030202020304"/>
      <p:regular r:id="rId20"/>
    </p:embeddedFont>
    <p:embeddedFont>
      <p:font typeface="Clear Sans Medium Italics" charset="1" panose="020B06030302020903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25" Target="slides/slide4.xml" Type="http://schemas.openxmlformats.org/officeDocument/2006/relationships/slide"/><Relationship Id="rId26" Target="slides/slide5.xml" Type="http://schemas.openxmlformats.org/officeDocument/2006/relationships/slide"/><Relationship Id="rId27" Target="slides/slide6.xml" Type="http://schemas.openxmlformats.org/officeDocument/2006/relationships/slide"/><Relationship Id="rId28" Target="slides/slide7.xml" Type="http://schemas.openxmlformats.org/officeDocument/2006/relationships/slide"/><Relationship Id="rId29" Target="slides/slide8.xml" Type="http://schemas.openxmlformats.org/officeDocument/2006/relationships/slide"/><Relationship Id="rId3" Target="viewProps.xml" Type="http://schemas.openxmlformats.org/officeDocument/2006/relationships/viewProps"/><Relationship Id="rId30" Target="slides/slide9.xml" Type="http://schemas.openxmlformats.org/officeDocument/2006/relationships/slide"/><Relationship Id="rId31" Target="slides/slide10.xml" Type="http://schemas.openxmlformats.org/officeDocument/2006/relationships/slide"/><Relationship Id="rId32" Target="slides/slide11.xml" Type="http://schemas.openxmlformats.org/officeDocument/2006/relationships/slide"/><Relationship Id="rId33" Target="slides/slide12.xml" Type="http://schemas.openxmlformats.org/officeDocument/2006/relationships/slide"/><Relationship Id="rId34" Target="slides/slide13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1vpROpa4.mp4>
</file>

<file path=ppt/media/image1.png>
</file>

<file path=ppt/media/image10.svg>
</file>

<file path=ppt/media/image11.png>
</file>

<file path=ppt/media/image12.svg>
</file>

<file path=ppt/media/image2.svg>
</file>

<file path=ppt/media/image3.jpeg>
</file>

<file path=ppt/media/image4.jpeg>
</file>

<file path=ppt/media/image5.jpe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VAF1vpROpa4.mp4" Type="http://schemas.openxmlformats.org/officeDocument/2006/relationships/video"/><Relationship Id="rId4" Target="../media/VAF1vpROpa4.mp4" Type="http://schemas.microsoft.com/office/2007/relationships/media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Relationship Id="rId8" Target="https://www.facebook.com/comunidadedealianca.anunciame" TargetMode="External" Type="http://schemas.openxmlformats.org/officeDocument/2006/relationships/hyperlink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9220200"/>
            <a:ext cx="12490239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5220983" y="990600"/>
            <a:ext cx="1203831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-5400000">
            <a:off x="-36987" y="8164038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-5400000">
            <a:off x="16193613" y="2037237"/>
            <a:ext cx="213137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-5400000">
            <a:off x="-1047750" y="-10668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452029" y="3894768"/>
            <a:ext cx="1249023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lear Sans"/>
              </a:rPr>
              <a:t>Comunidade de Aliança Anuncia-me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5400000">
            <a:off x="15716337" y="7561957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04141" y="3026723"/>
            <a:ext cx="1522779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lear Sans Light"/>
              </a:rPr>
              <a:t>Projeto de Extensão - Ética, Democracia e Cidadania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7010148" y="4858063"/>
            <a:ext cx="4412919" cy="4286696"/>
          </a:xfrm>
          <a:custGeom>
            <a:avLst/>
            <a:gdLst/>
            <a:ahLst/>
            <a:cxnLst/>
            <a:rect r="r" b="b" t="t" l="l"/>
            <a:pathLst>
              <a:path h="4286696" w="4412919">
                <a:moveTo>
                  <a:pt x="0" y="0"/>
                </a:moveTo>
                <a:lnTo>
                  <a:pt x="4412919" y="0"/>
                </a:lnTo>
                <a:lnTo>
                  <a:pt x="4412919" y="4286696"/>
                </a:lnTo>
                <a:lnTo>
                  <a:pt x="0" y="42866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472" r="0" b="-1472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27686" r="935" b="27686"/>
          <a:stretch>
            <a:fillRect/>
          </a:stretch>
        </p:blipFill>
        <p:spPr>
          <a:xfrm flipH="false" flipV="false" rot="0">
            <a:off x="2308281" y="0"/>
            <a:ext cx="13886648" cy="111513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1326165" y="1953523"/>
            <a:ext cx="15635671" cy="11728624"/>
          </a:xfrm>
          <a:custGeom>
            <a:avLst/>
            <a:gdLst/>
            <a:ahLst/>
            <a:cxnLst/>
            <a:rect r="r" b="b" t="t" l="l"/>
            <a:pathLst>
              <a:path h="11728624" w="15635671">
                <a:moveTo>
                  <a:pt x="0" y="0"/>
                </a:moveTo>
                <a:lnTo>
                  <a:pt x="15635670" y="0"/>
                </a:lnTo>
                <a:lnTo>
                  <a:pt x="15635670" y="11728625"/>
                </a:lnTo>
                <a:lnTo>
                  <a:pt x="0" y="117286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095725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4349609"/>
            <a:ext cx="2341709" cy="2341709"/>
          </a:xfrm>
          <a:custGeom>
            <a:avLst/>
            <a:gdLst/>
            <a:ahLst/>
            <a:cxnLst/>
            <a:rect r="r" b="b" t="t" l="l"/>
            <a:pathLst>
              <a:path h="2341709" w="2341709">
                <a:moveTo>
                  <a:pt x="0" y="0"/>
                </a:moveTo>
                <a:lnTo>
                  <a:pt x="2341709" y="0"/>
                </a:lnTo>
                <a:lnTo>
                  <a:pt x="2341709" y="2341708"/>
                </a:lnTo>
                <a:lnTo>
                  <a:pt x="0" y="234170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6887801"/>
            <a:ext cx="2341709" cy="2341709"/>
          </a:xfrm>
          <a:custGeom>
            <a:avLst/>
            <a:gdLst/>
            <a:ahLst/>
            <a:cxnLst/>
            <a:rect r="r" b="b" t="t" l="l"/>
            <a:pathLst>
              <a:path h="2341709" w="2341709">
                <a:moveTo>
                  <a:pt x="0" y="0"/>
                </a:moveTo>
                <a:lnTo>
                  <a:pt x="2341709" y="0"/>
                </a:lnTo>
                <a:lnTo>
                  <a:pt x="2341709" y="2341709"/>
                </a:lnTo>
                <a:lnTo>
                  <a:pt x="0" y="234170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095136" y="141605"/>
            <a:ext cx="771435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lear Sans Bold"/>
              </a:rPr>
              <a:t>Contatos da Comunidade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029921" y="3029175"/>
            <a:ext cx="811961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lear Sans Bold"/>
              </a:rPr>
              <a:t>@</a:t>
            </a:r>
            <a:r>
              <a:rPr lang="en-US" sz="5199">
                <a:solidFill>
                  <a:srgbClr val="000000"/>
                </a:solidFill>
                <a:latin typeface="Clear Sans Bold"/>
              </a:rPr>
              <a:t>comunidade_anunciame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029921" y="5059770"/>
            <a:ext cx="12968111" cy="807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39"/>
              </a:lnSpc>
            </a:pPr>
            <a:r>
              <a:rPr lang="en-US" sz="4599" u="sng">
                <a:solidFill>
                  <a:srgbClr val="000000"/>
                </a:solidFill>
                <a:latin typeface="Arimo Bold"/>
                <a:hlinkClick r:id="rId8" tooltip="https://www.facebook.com/comunidadedealianca.anunciame"/>
              </a:rPr>
              <a:t>fb.com/comunidadedealianca.anunciame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029921" y="7567483"/>
            <a:ext cx="6772772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lear Sans Bold"/>
              </a:rPr>
              <a:t>(77) 3422-5835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520556" y="-95250"/>
            <a:ext cx="724688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lear Sans Bold"/>
              </a:rPr>
              <a:t>Componentes do Grupo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271652"/>
            <a:ext cx="7246888" cy="5506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lear Sans Bold"/>
              </a:rPr>
              <a:t>Maicon Patez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lear Sans Bold"/>
              </a:rPr>
              <a:t>David Christian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lear Sans Bold"/>
              </a:rPr>
              <a:t>João Victor Carvalho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lear Sans Bold"/>
              </a:rPr>
              <a:t>Gabriel Ryan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lear Sans Bold"/>
              </a:rPr>
              <a:t>Rafael Pires</a:t>
            </a:r>
          </a:p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lear Sans Bold"/>
              </a:rPr>
              <a:t>Juan Pablo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207252" y="1271652"/>
            <a:ext cx="5231606" cy="458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lear Sans Bold"/>
              </a:rPr>
              <a:t>Felipe do Prado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lear Sans Bold"/>
              </a:rPr>
              <a:t>Roger Lima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lear Sans Bold"/>
              </a:rPr>
              <a:t>Joab Nascimento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lear Sans Bold"/>
              </a:rPr>
              <a:t>Lucas Santos</a:t>
            </a:r>
          </a:p>
          <a:p>
            <a:pPr algn="ctr">
              <a:lnSpc>
                <a:spcPts val="72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812415"/>
            <a:ext cx="18288000" cy="6445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440"/>
              </a:lnSpc>
            </a:pPr>
            <a:r>
              <a:rPr lang="en-US" sz="4600">
                <a:solidFill>
                  <a:srgbClr val="000000"/>
                </a:solidFill>
                <a:latin typeface="Clear Sans Light"/>
              </a:rPr>
              <a:t>A Comunidade de Aliança Anuncia-me é uma organização filantrópica sem fins lucrativos dedicada a auxiliar pessoas em situação de rua. A instituição oferece suporte essencial em termos de alimentação, vestuário, higiene pessoal e apoio religioso, embasada na Igreja Católica. Fundada em 16 de abril de 1997, há 27 anos, por meio de um grupo de oração que se sensibilizou com o pedido de um morador de rua que desejava deixar a situação de vulnerabilidade e ter um lar novamente.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850136" y="923925"/>
            <a:ext cx="6587728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Glacial Indifference Bold"/>
              </a:rPr>
              <a:t>Sobre a comunidade:</a:t>
            </a:r>
          </a:p>
        </p:txBody>
      </p:sp>
    </p:spTree>
  </p:cSld>
  <p:clrMapOvr>
    <a:masterClrMapping/>
  </p:clrMapOvr>
  <p:transition spd="fast">
    <p:wipe dir="l"/>
  </p:transition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571232" y="141605"/>
            <a:ext cx="714553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lear Sans Bold"/>
              </a:rPr>
              <a:t>Problemas Enfrentados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1252958"/>
            <a:ext cx="18035555" cy="7678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769"/>
              </a:lnSpc>
            </a:pPr>
            <a:r>
              <a:rPr lang="en-US" sz="4835">
                <a:solidFill>
                  <a:srgbClr val="000000"/>
                </a:solidFill>
                <a:latin typeface="Clear Sans Light"/>
              </a:rPr>
              <a:t>Durante os anos de sua existência, a comunidade enfrentou várias dificuldades financeiras e estruturais. Inicialmente, a comunidade fornecia abrigo temporário para seus moradores, entretanto, devido às dificuldades financeiras em manter o imóvel, foi necessário abandonar essa prática.</a:t>
            </a:r>
          </a:p>
          <a:p>
            <a:pPr algn="just">
              <a:lnSpc>
                <a:spcPts val="6769"/>
              </a:lnSpc>
            </a:pPr>
            <a:r>
              <a:rPr lang="en-US" sz="4835">
                <a:solidFill>
                  <a:srgbClr val="000000"/>
                </a:solidFill>
                <a:latin typeface="Clear Sans Light"/>
              </a:rPr>
              <a:t>Hoje em dia, o maior desafio enfrentado pela comunidade é a disponibilidade de roupas e alimentos para as pessoas que frequentam o local diariamente. A comunidade depende de doações constantes para manter-se ativa.</a:t>
            </a:r>
          </a:p>
        </p:txBody>
      </p:sp>
    </p:spTree>
  </p:cSld>
  <p:clrMapOvr>
    <a:masterClrMapping/>
  </p:clrMapOvr>
  <p:transition spd="fast">
    <p:wipe dir="l"/>
  </p:transition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287589" y="141605"/>
            <a:ext cx="9712821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lear Sans Bold"/>
              </a:rPr>
              <a:t>Funcionamento da Comunidade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2498882"/>
            <a:ext cx="18288000" cy="6430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lear Sans Light"/>
              </a:rPr>
              <a:t>A comunidade funciona de segunda a sexta até as 18h e seus serviços atendem diversas necessidades como alimentação, higiene pessoal e apoio espiritual. A comunidade é inclusiva e não discrimina com base na religião. No entanto, é fundamental respeitar as práticas e crenças seguidas na comunidade, que estão principalmente alinhadas com os ensinamentos da Igreja Católica.</a:t>
            </a:r>
          </a:p>
        </p:txBody>
      </p:sp>
    </p:spTree>
  </p:cSld>
  <p:clrMapOvr>
    <a:masterClrMapping/>
  </p:clrMapOvr>
  <p:transition spd="fast">
    <p:wipe dir="l"/>
  </p:transition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933450"/>
            <a:ext cx="18288000" cy="9202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lear Sans"/>
              </a:rPr>
              <a:t>O quadro de funcionários da comunidade é misto, ou seja, alguns funcionários são remunerados e alguns são voluntários.</a:t>
            </a:r>
          </a:p>
          <a:p>
            <a:pPr algn="just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lear Sans"/>
              </a:rPr>
              <a:t>Os funcionários remunerados geralmente estão na parte administrativa da instituição e são remunerados pois dedicam 100% do seu tempo à instituição, não tendo assim outra ocupação durante o dia.</a:t>
            </a:r>
          </a:p>
          <a:p>
            <a:pPr algn="just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lear Sans"/>
              </a:rPr>
              <a:t>Os voluntários são  geralmente estudantes universitários que disponibilizam seu tempo para auxiliar os outros funcionários da instituição nas atividades diárias.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091646" y="141605"/>
            <a:ext cx="714628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lear Sans Bold"/>
              </a:rPr>
              <a:t>Quadro de funcionários</a:t>
            </a:r>
          </a:p>
        </p:txBody>
      </p:sp>
    </p:spTree>
  </p:cSld>
  <p:clrMapOvr>
    <a:masterClrMapping/>
  </p:clrMapOvr>
  <p:transition spd="fast">
    <p:wipe dir="l"/>
  </p:transition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393829" y="141605"/>
            <a:ext cx="7500342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lear Sans Bold"/>
              </a:rPr>
              <a:t>Nossa ideia para auxiliar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2018089"/>
            <a:ext cx="18288000" cy="8268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283"/>
              </a:lnSpc>
            </a:pPr>
            <a:r>
              <a:rPr lang="en-US" sz="5202">
                <a:solidFill>
                  <a:srgbClr val="000000"/>
                </a:solidFill>
                <a:latin typeface="Clear Sans"/>
              </a:rPr>
              <a:t>Durante a execução desse projeto tivemos muitas ideias para auxiliar a comunidade, porém muitas delas foram descartadas, por conta de inviabilidade, tanto logística quanto dos integrantes, pois alguns trabalhavam durante o dia e não podiam comparecer para realizar as ações propostas.</a:t>
            </a:r>
          </a:p>
          <a:p>
            <a:pPr algn="just">
              <a:lnSpc>
                <a:spcPts val="7283"/>
              </a:lnSpc>
              <a:spcBef>
                <a:spcPct val="0"/>
              </a:spcBef>
            </a:pPr>
            <a:r>
              <a:rPr lang="en-US" sz="5202">
                <a:solidFill>
                  <a:srgbClr val="000000"/>
                </a:solidFill>
                <a:latin typeface="Clear Sans"/>
              </a:rPr>
              <a:t>No final das contas, a solução encontrada por nós foi a montagem e entrega de uma cesta básica que poderia auxiliar a comunidade durante um período de tempo.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536558" y="5516245"/>
            <a:ext cx="7951258" cy="4770755"/>
          </a:xfrm>
          <a:custGeom>
            <a:avLst/>
            <a:gdLst/>
            <a:ahLst/>
            <a:cxnLst/>
            <a:rect r="r" b="b" t="t" l="l"/>
            <a:pathLst>
              <a:path h="4770755" w="7951258">
                <a:moveTo>
                  <a:pt x="0" y="0"/>
                </a:moveTo>
                <a:lnTo>
                  <a:pt x="7951258" y="0"/>
                </a:lnTo>
                <a:lnTo>
                  <a:pt x="7951258" y="4770755"/>
                </a:lnTo>
                <a:lnTo>
                  <a:pt x="0" y="4770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04844" y="-95250"/>
            <a:ext cx="1309494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lear Sans Bold"/>
              </a:rPr>
              <a:t>Algumas informações sobre a Comunidade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933450"/>
            <a:ext cx="18288000" cy="458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lear Sans"/>
              </a:rPr>
              <a:t>A comunidade, apesar de desempenhar um excelente trabalho para a população mais carente da cidade, é um pouco desconhecida pelo restante da população.</a:t>
            </a:r>
          </a:p>
          <a:p>
            <a:pPr algn="just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lear Sans"/>
              </a:rPr>
              <a:t>A comunidade fica localizada na Av. Odilon Correia nº 12, Bairro Alto Maron.</a:t>
            </a:r>
          </a:p>
        </p:txBody>
      </p:sp>
    </p:spTree>
  </p:cSld>
  <p:clrMapOvr>
    <a:masterClrMapping/>
  </p:clrMapOvr>
  <p:transition spd="fast">
    <p:wipe dir="l"/>
  </p:transition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623620" y="141605"/>
            <a:ext cx="7040761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lear Sans Bold"/>
              </a:rPr>
              <a:t>Questões Importantes.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1233935"/>
            <a:ext cx="18288000" cy="8278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lear Sans"/>
              </a:rPr>
              <a:t>A comunidade aceita todo tipo de doação, de qualquer pessoa. Caso alguém queira ajudar a comunidade de mais maneiras, a comunidade também conta com um programa de sócios-benfeitores, no qual a pessoa pode contribuir mais ativamente na comunidade por meio de doações.</a:t>
            </a:r>
          </a:p>
          <a:p>
            <a:pPr algn="just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000000"/>
                </a:solidFill>
                <a:latin typeface="Clear Sans"/>
              </a:rPr>
              <a:t>A comunidade possui um veículo próprio, doado pela Prefeitura Municipal da cidade no ano de 2014, como uma forma de reconhecimento pelo importante trabalho realizado por seus membros.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B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58125" y="4631055"/>
            <a:ext cx="15571751" cy="920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559"/>
              </a:lnSpc>
              <a:spcBef>
                <a:spcPct val="0"/>
              </a:spcBef>
            </a:pPr>
            <a:r>
              <a:rPr lang="en-US" sz="5399">
                <a:solidFill>
                  <a:srgbClr val="000000"/>
                </a:solidFill>
                <a:latin typeface="Clear Sans Bold"/>
              </a:rPr>
              <a:t>Conhecendo um pouco da história da  Instituição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DAF1rQKUdos</dc:identifier>
  <dcterms:modified xsi:type="dcterms:W3CDTF">2011-08-01T06:04:30Z</dcterms:modified>
  <cp:revision>1</cp:revision>
  <dc:title>Apresentação de Slides Corporativo Preto e Branco</dc:title>
</cp:coreProperties>
</file>

<file path=docProps/thumbnail.jpeg>
</file>